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4" r:id="rId4"/>
    <p:sldId id="275" r:id="rId5"/>
    <p:sldId id="276" r:id="rId6"/>
    <p:sldId id="277" r:id="rId7"/>
    <p:sldId id="258" r:id="rId8"/>
    <p:sldId id="259" r:id="rId9"/>
    <p:sldId id="260" r:id="rId10"/>
    <p:sldId id="261" r:id="rId11"/>
    <p:sldId id="262" r:id="rId12"/>
    <p:sldId id="263" r:id="rId13"/>
    <p:sldId id="266" r:id="rId14"/>
    <p:sldId id="267" r:id="rId15"/>
    <p:sldId id="268" r:id="rId16"/>
    <p:sldId id="265" r:id="rId17"/>
    <p:sldId id="273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660"/>
  </p:normalViewPr>
  <p:slideViewPr>
    <p:cSldViewPr>
      <p:cViewPr varScale="1">
        <p:scale>
          <a:sx n="69" d="100"/>
          <a:sy n="6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Niño/a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cat>
            <c:strRef>
              <c:f>Hoja1!$A$2:$A$5</c:f>
              <c:strCache>
                <c:ptCount val="4"/>
                <c:pt idx="0">
                  <c:v>ES TDA-H</c:v>
                </c:pt>
                <c:pt idx="1">
                  <c:v>ES SIMPÁTICO</c:v>
                </c:pt>
                <c:pt idx="2">
                  <c:v>ES CARIÑOSO</c:v>
                </c:pt>
                <c:pt idx="3">
                  <c:v>LE GUSTA JUGAR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_tradnl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5814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9562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6420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927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70637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722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5067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2819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990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214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048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modificar el estilo de texto del patrón</a:t>
            </a:r>
          </a:p>
          <a:p>
            <a:pPr lvl="1"/>
            <a:r>
              <a:rPr lang="es-ES" altLang="es-ES_tradnl" smtClean="0"/>
              <a:t>Segundo nivel</a:t>
            </a:r>
          </a:p>
          <a:p>
            <a:pPr lvl="2"/>
            <a:r>
              <a:rPr lang="es-ES" altLang="es-ES_tradnl" smtClean="0"/>
              <a:t>Tercer nivel</a:t>
            </a:r>
          </a:p>
          <a:p>
            <a:pPr lvl="3"/>
            <a:r>
              <a:rPr lang="es-ES" altLang="es-ES_tradnl" smtClean="0"/>
              <a:t>Cuarto nivel</a:t>
            </a:r>
          </a:p>
          <a:p>
            <a:pPr lvl="4"/>
            <a:r>
              <a:rPr lang="es-ES" alt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E4346A5-9274-42B7-8E52-91C848FA55DC}" type="datetimeFigureOut">
              <a:rPr lang="es-ES_tradnl" smtClean="0"/>
              <a:t>03/11/2015</a:t>
            </a:fld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37E4911-4392-4566-A584-EAFE8AA84CA9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43200" y="4941168"/>
            <a:ext cx="6400800" cy="1752600"/>
          </a:xfrm>
        </p:spPr>
        <p:txBody>
          <a:bodyPr/>
          <a:lstStyle/>
          <a:p>
            <a:pPr algn="r"/>
            <a:r>
              <a:rPr lang="es-ES_tradnl" dirty="0" smtClean="0">
                <a:latin typeface="Calibri" panose="020F0502020204030204" pitchFamily="34" charset="0"/>
              </a:rPr>
              <a:t>Tamara García Lázaro</a:t>
            </a:r>
          </a:p>
          <a:p>
            <a:pPr algn="r"/>
            <a:r>
              <a:rPr lang="es-ES_tradnl" dirty="0" smtClean="0">
                <a:latin typeface="Calibri" panose="020F0502020204030204" pitchFamily="34" charset="0"/>
              </a:rPr>
              <a:t>6 de Noviembre de 2015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486335" y="288620"/>
            <a:ext cx="8424936" cy="2448272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48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RECONOCIMIENTO Y ACEPTACIÓN DE LA EXISTENCIA DE UN TRASTORNO</a:t>
            </a:r>
            <a:endParaRPr lang="es-ES_tradnl" sz="4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0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356792"/>
            <a:ext cx="8640960" cy="4808512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sz="2400" dirty="0">
                <a:latin typeface="Calibri" panose="020F0502020204030204" pitchFamily="34" charset="0"/>
              </a:rPr>
              <a:t>Cuando estas planificando un maravilloso viaje de vacaciones a Italia, te compras un montón de  guías de viaje y haces planes maravillosos: El coliseo, el David de Miguel Ángel, las  góndolas de Venecia….Incluso aprendes algunas frases útiles en italiano. Todo es muy  emocionante. </a:t>
            </a:r>
          </a:p>
          <a:p>
            <a:pPr marL="0" indent="0" algn="just">
              <a:buNone/>
            </a:pPr>
            <a:r>
              <a:rPr lang="es-ES_tradnl" sz="2400" dirty="0" smtClean="0">
                <a:latin typeface="Calibri" panose="020F0502020204030204" pitchFamily="34" charset="0"/>
              </a:rPr>
              <a:t>			Después </a:t>
            </a:r>
            <a:r>
              <a:rPr lang="es-ES_tradnl" sz="2400" dirty="0">
                <a:latin typeface="Calibri" panose="020F0502020204030204" pitchFamily="34" charset="0"/>
              </a:rPr>
              <a:t>de meses esperando con ilusión, </a:t>
            </a:r>
            <a:r>
              <a:rPr lang="es-ES_tradnl" sz="2400" dirty="0" smtClean="0">
                <a:latin typeface="Calibri" panose="020F0502020204030204" pitchFamily="34" charset="0"/>
              </a:rPr>
              <a:t>				llega </a:t>
            </a:r>
            <a:r>
              <a:rPr lang="es-ES_tradnl" sz="2400" dirty="0">
                <a:latin typeface="Calibri" panose="020F0502020204030204" pitchFamily="34" charset="0"/>
              </a:rPr>
              <a:t>por fin el día. Haces tus maletas y sales </a:t>
            </a:r>
            <a:r>
              <a:rPr lang="es-ES_tradnl" sz="2400" dirty="0" smtClean="0">
                <a:latin typeface="Calibri" panose="020F0502020204030204" pitchFamily="34" charset="0"/>
              </a:rPr>
              <a:t>			de </a:t>
            </a:r>
            <a:r>
              <a:rPr lang="es-ES_tradnl" sz="2400" dirty="0">
                <a:latin typeface="Calibri" panose="020F0502020204030204" pitchFamily="34" charset="0"/>
              </a:rPr>
              <a:t>viaje. Algunas horas más tarde el avión </a:t>
            </a:r>
            <a:r>
              <a:rPr lang="es-ES_tradnl" sz="2400" dirty="0" smtClean="0">
                <a:latin typeface="Calibri" panose="020F0502020204030204" pitchFamily="34" charset="0"/>
              </a:rPr>
              <a:t>				aterriza</a:t>
            </a:r>
            <a:r>
              <a:rPr lang="es-ES_tradnl" sz="2400" dirty="0">
                <a:latin typeface="Calibri" panose="020F0502020204030204" pitchFamily="34" charset="0"/>
              </a:rPr>
              <a:t>. La azafata viene y te dice:  </a:t>
            </a:r>
          </a:p>
          <a:p>
            <a:pPr marL="0" indent="0" algn="just">
              <a:buNone/>
            </a:pPr>
            <a:r>
              <a:rPr lang="es-ES_tradnl" sz="2400" dirty="0" smtClean="0">
                <a:latin typeface="Calibri" panose="020F0502020204030204" pitchFamily="34" charset="0"/>
              </a:rPr>
              <a:t>			¡</a:t>
            </a:r>
            <a:r>
              <a:rPr lang="es-ES_tradnl" sz="2400" dirty="0">
                <a:latin typeface="Calibri" panose="020F0502020204030204" pitchFamily="34" charset="0"/>
              </a:rPr>
              <a:t>Bienvenida a Holanda!. </a:t>
            </a:r>
          </a:p>
          <a:p>
            <a:pPr marL="0" indent="0" algn="just">
              <a:buNone/>
            </a:pPr>
            <a:r>
              <a:rPr lang="es-ES_tradnl" sz="2400" dirty="0" smtClean="0">
                <a:latin typeface="Calibri" panose="020F0502020204030204" pitchFamily="34" charset="0"/>
              </a:rPr>
              <a:t>			¿</a:t>
            </a:r>
            <a:r>
              <a:rPr lang="es-ES_tradnl" sz="2400" dirty="0">
                <a:latin typeface="Calibri" panose="020F0502020204030204" pitchFamily="34" charset="0"/>
              </a:rPr>
              <a:t>Holanda?, dice, ¿qué quiere usted decir </a:t>
            </a:r>
            <a:r>
              <a:rPr lang="es-ES_tradnl" sz="2400" dirty="0" smtClean="0">
                <a:latin typeface="Calibri" panose="020F0502020204030204" pitchFamily="34" charset="0"/>
              </a:rPr>
              <a:t>con 			Holanda</a:t>
            </a:r>
            <a:r>
              <a:rPr lang="es-ES_tradnl" sz="2400" dirty="0">
                <a:latin typeface="Calibri" panose="020F0502020204030204" pitchFamily="34" charset="0"/>
              </a:rPr>
              <a:t>?</a:t>
            </a:r>
            <a:r>
              <a:rPr lang="es-ES_tradnl" sz="2400" dirty="0" smtClean="0">
                <a:latin typeface="Calibri" panose="020F0502020204030204" pitchFamily="34" charset="0"/>
              </a:rPr>
              <a:t> </a:t>
            </a:r>
            <a:endParaRPr lang="es-ES_tradnl" dirty="0"/>
          </a:p>
        </p:txBody>
      </p:sp>
      <p:sp>
        <p:nvSpPr>
          <p:cNvPr id="6" name="5 Rectángulo"/>
          <p:cNvSpPr/>
          <p:nvPr/>
        </p:nvSpPr>
        <p:spPr>
          <a:xfrm>
            <a:off x="395536" y="188640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HISTORIA</a:t>
            </a:r>
            <a:endParaRPr lang="es-ES_tradnl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62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sz="3600" dirty="0">
                <a:latin typeface="Calibri" panose="020F0502020204030204" pitchFamily="34" charset="0"/>
              </a:rPr>
              <a:t>¡</a:t>
            </a:r>
            <a:r>
              <a:rPr lang="es-ES_tradnl" dirty="0">
                <a:latin typeface="Calibri" panose="020F0502020204030204" pitchFamily="34" charset="0"/>
              </a:rPr>
              <a:t>Yo contraté un viaje a Italia!. ¡Tendría que estar en Italia!. ¡Toda mi vida he soñado con ir a Italia!. </a:t>
            </a:r>
          </a:p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		Pero </a:t>
            </a:r>
            <a:r>
              <a:rPr lang="es-ES_tradnl" dirty="0">
                <a:latin typeface="Calibri" panose="020F0502020204030204" pitchFamily="34" charset="0"/>
              </a:rPr>
              <a:t>ha habido un cambio en el plan </a:t>
            </a:r>
            <a:r>
              <a:rPr lang="es-ES_tradnl" dirty="0" smtClean="0">
                <a:latin typeface="Calibri" panose="020F0502020204030204" pitchFamily="34" charset="0"/>
              </a:rPr>
              <a:t>		de </a:t>
            </a:r>
            <a:r>
              <a:rPr lang="es-ES_tradnl" dirty="0">
                <a:latin typeface="Calibri" panose="020F0502020204030204" pitchFamily="34" charset="0"/>
              </a:rPr>
              <a:t>viaje. Has aterrizado en Holanda y </a:t>
            </a:r>
            <a:r>
              <a:rPr lang="es-ES_tradnl" dirty="0" smtClean="0">
                <a:latin typeface="Calibri" panose="020F0502020204030204" pitchFamily="34" charset="0"/>
              </a:rPr>
              <a:t>		tienes </a:t>
            </a:r>
            <a:r>
              <a:rPr lang="es-ES_tradnl" dirty="0">
                <a:latin typeface="Calibri" panose="020F0502020204030204" pitchFamily="34" charset="0"/>
              </a:rPr>
              <a:t>que quedarte allí. Lo más </a:t>
            </a:r>
            <a:r>
              <a:rPr lang="es-ES_tradnl" dirty="0" smtClean="0">
                <a:latin typeface="Calibri" panose="020F0502020204030204" pitchFamily="34" charset="0"/>
              </a:rPr>
              <a:t>			importante </a:t>
            </a:r>
            <a:r>
              <a:rPr lang="es-ES_tradnl" dirty="0">
                <a:latin typeface="Calibri" panose="020F0502020204030204" pitchFamily="34" charset="0"/>
              </a:rPr>
              <a:t>es que no te han llevado </a:t>
            </a:r>
            <a:r>
              <a:rPr lang="es-ES_tradnl" dirty="0" smtClean="0">
                <a:latin typeface="Calibri" panose="020F0502020204030204" pitchFamily="34" charset="0"/>
              </a:rPr>
              <a:t>		a </a:t>
            </a:r>
            <a:r>
              <a:rPr lang="es-ES_tradnl" dirty="0">
                <a:latin typeface="Calibri" panose="020F0502020204030204" pitchFamily="34" charset="0"/>
              </a:rPr>
              <a:t>un sitio horrible, asqueroso, lleno </a:t>
            </a:r>
            <a:r>
              <a:rPr lang="es-ES_tradnl" dirty="0" smtClean="0">
                <a:latin typeface="Calibri" panose="020F0502020204030204" pitchFamily="34" charset="0"/>
              </a:rPr>
              <a:t>		de </a:t>
            </a:r>
            <a:r>
              <a:rPr lang="es-ES_tradnl" dirty="0">
                <a:latin typeface="Calibri" panose="020F0502020204030204" pitchFamily="34" charset="0"/>
              </a:rPr>
              <a:t>malos olores, hambres y </a:t>
            </a:r>
            <a:r>
              <a:rPr lang="es-ES_tradnl" dirty="0" smtClean="0">
                <a:latin typeface="Calibri" panose="020F0502020204030204" pitchFamily="34" charset="0"/>
              </a:rPr>
              <a:t>			enfermedades</a:t>
            </a:r>
            <a:r>
              <a:rPr lang="es-ES_tradnl" dirty="0">
                <a:latin typeface="Calibri" panose="020F0502020204030204" pitchFamily="34" charset="0"/>
              </a:rPr>
              <a:t>. Simplemente es un </a:t>
            </a:r>
            <a:r>
              <a:rPr lang="es-ES_tradnl" dirty="0" smtClean="0">
                <a:latin typeface="Calibri" panose="020F0502020204030204" pitchFamily="34" charset="0"/>
              </a:rPr>
              <a:t>		sitio </a:t>
            </a:r>
            <a:r>
              <a:rPr lang="es-ES_tradnl" dirty="0">
                <a:latin typeface="Calibri" panose="020F0502020204030204" pitchFamily="34" charset="0"/>
              </a:rPr>
              <a:t>diferente. </a:t>
            </a:r>
            <a:endParaRPr lang="es-ES_tradnl" sz="2800" dirty="0">
              <a:latin typeface="Calibri" panose="020F0502020204030204" pitchFamily="34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3665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dirty="0">
                <a:latin typeface="Calibri" panose="020F0502020204030204" pitchFamily="34" charset="0"/>
              </a:rPr>
              <a:t>Por lo tanto tienes que salir y comprarte nuevas guías de viaje y debes aprender un  idioma completamente nuevo y conocerás a gente completamente nueva que no hubieras conocido nunca. Es simplemente un lugar distinto. </a:t>
            </a:r>
          </a:p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		Pero </a:t>
            </a:r>
            <a:r>
              <a:rPr lang="es-ES_tradnl" dirty="0">
                <a:latin typeface="Calibri" panose="020F0502020204030204" pitchFamily="34" charset="0"/>
              </a:rPr>
              <a:t>después de haber pasado un </a:t>
            </a:r>
            <a:r>
              <a:rPr lang="es-ES_tradnl" dirty="0" smtClean="0">
                <a:latin typeface="Calibri" panose="020F0502020204030204" pitchFamily="34" charset="0"/>
              </a:rPr>
              <a:t>		cierto </a:t>
            </a:r>
            <a:r>
              <a:rPr lang="es-ES_tradnl" dirty="0">
                <a:latin typeface="Calibri" panose="020F0502020204030204" pitchFamily="34" charset="0"/>
              </a:rPr>
              <a:t>tiempo allí y de recobrar tu </a:t>
            </a:r>
            <a:r>
              <a:rPr lang="es-ES_tradnl" dirty="0" smtClean="0">
                <a:latin typeface="Calibri" panose="020F0502020204030204" pitchFamily="34" charset="0"/>
              </a:rPr>
              <a:t>		aliento</a:t>
            </a:r>
            <a:r>
              <a:rPr lang="es-ES_tradnl" dirty="0">
                <a:latin typeface="Calibri" panose="020F0502020204030204" pitchFamily="34" charset="0"/>
              </a:rPr>
              <a:t>, miras a tu alrededor y </a:t>
            </a:r>
            <a:r>
              <a:rPr lang="es-ES_tradnl" dirty="0" smtClean="0">
                <a:latin typeface="Calibri" panose="020F0502020204030204" pitchFamily="34" charset="0"/>
              </a:rPr>
              <a:t>			empiezas </a:t>
            </a:r>
            <a:r>
              <a:rPr lang="es-ES_tradnl" dirty="0">
                <a:latin typeface="Calibri" panose="020F0502020204030204" pitchFamily="34" charset="0"/>
              </a:rPr>
              <a:t>a darte cuenta de que </a:t>
            </a:r>
            <a:r>
              <a:rPr lang="es-ES_tradnl" dirty="0" smtClean="0">
                <a:latin typeface="Calibri" panose="020F0502020204030204" pitchFamily="34" charset="0"/>
              </a:rPr>
              <a:t>			Holanda </a:t>
            </a:r>
            <a:r>
              <a:rPr lang="es-ES_tradnl" dirty="0">
                <a:latin typeface="Calibri" panose="020F0502020204030204" pitchFamily="34" charset="0"/>
              </a:rPr>
              <a:t>tiene molinos de viento, </a:t>
            </a:r>
            <a:r>
              <a:rPr lang="es-ES_tradnl" dirty="0" smtClean="0">
                <a:latin typeface="Calibri" panose="020F0502020204030204" pitchFamily="34" charset="0"/>
              </a:rPr>
              <a:t>		tulipanes </a:t>
            </a:r>
            <a:r>
              <a:rPr lang="es-ES_tradnl" dirty="0">
                <a:latin typeface="Calibri" panose="020F0502020204030204" pitchFamily="34" charset="0"/>
              </a:rPr>
              <a:t>…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26953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60648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dirty="0">
                <a:latin typeface="Calibri" panose="020F0502020204030204" pitchFamily="34" charset="0"/>
              </a:rPr>
              <a:t>Al mismo tiempo toda la gente que tienes a tu alrededor está muy ocupada yendo y viniendo de Italia, y están todos presumiendo de lo bien que se lo han pasado allí. </a:t>
            </a:r>
            <a:endParaRPr lang="es-ES_tradnl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Y  </a:t>
            </a:r>
            <a:r>
              <a:rPr lang="es-ES_tradnl" dirty="0">
                <a:latin typeface="Calibri" panose="020F0502020204030204" pitchFamily="34" charset="0"/>
              </a:rPr>
              <a:t>durante el resto de tu vida , te dirás a ti mismo: </a:t>
            </a:r>
          </a:p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		“ </a:t>
            </a:r>
            <a:r>
              <a:rPr lang="es-ES_tradnl" dirty="0">
                <a:latin typeface="Calibri" panose="020F0502020204030204" pitchFamily="34" charset="0"/>
              </a:rPr>
              <a:t>Si allí es donde yo debería haber </a:t>
            </a:r>
            <a:r>
              <a:rPr lang="es-ES_tradnl" dirty="0" smtClean="0">
                <a:latin typeface="Calibri" panose="020F0502020204030204" pitchFamily="34" charset="0"/>
              </a:rPr>
              <a:t>		ido</a:t>
            </a:r>
            <a:r>
              <a:rPr lang="es-ES_tradnl" dirty="0">
                <a:latin typeface="Calibri" panose="020F0502020204030204" pitchFamily="34" charset="0"/>
              </a:rPr>
              <a:t>. Eso es lo que había planeado” y </a:t>
            </a:r>
            <a:r>
              <a:rPr lang="es-ES_tradnl" dirty="0" smtClean="0">
                <a:latin typeface="Calibri" panose="020F0502020204030204" pitchFamily="34" charset="0"/>
              </a:rPr>
              <a:t>		el </a:t>
            </a:r>
            <a:r>
              <a:rPr lang="es-ES_tradnl" dirty="0">
                <a:latin typeface="Calibri" panose="020F0502020204030204" pitchFamily="34" charset="0"/>
              </a:rPr>
              <a:t>dolor nunca, nunca desaparecerá </a:t>
            </a:r>
            <a:r>
              <a:rPr lang="es-ES_tradnl" dirty="0" smtClean="0">
                <a:latin typeface="Calibri" panose="020F0502020204030204" pitchFamily="34" charset="0"/>
              </a:rPr>
              <a:t>		del </a:t>
            </a:r>
            <a:r>
              <a:rPr lang="es-ES_tradnl" dirty="0">
                <a:latin typeface="Calibri" panose="020F0502020204030204" pitchFamily="34" charset="0"/>
              </a:rPr>
              <a:t>todo, porque la pérdida de ese </a:t>
            </a:r>
            <a:r>
              <a:rPr lang="es-ES_tradnl" dirty="0" smtClean="0">
                <a:latin typeface="Calibri" panose="020F0502020204030204" pitchFamily="34" charset="0"/>
              </a:rPr>
              <a:t>		sueño </a:t>
            </a:r>
            <a:r>
              <a:rPr lang="es-ES_tradnl" dirty="0">
                <a:latin typeface="Calibri" panose="020F0502020204030204" pitchFamily="34" charset="0"/>
              </a:rPr>
              <a:t>es muy significativa.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1021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dirty="0">
                <a:latin typeface="Calibri" panose="020F0502020204030204" pitchFamily="34" charset="0"/>
              </a:rPr>
              <a:t>Pero si te pasas la vida lamentándote por el hecho de no haber podido visitar a Italia, es posible que nunca te sientas lo suficientemente libre como para disfrutar de las cosas tan especiales y tan encantadoras que tiene Holanda.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76085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_tradnl" dirty="0">
                <a:latin typeface="Calibri" panose="020F0502020204030204" pitchFamily="34" charset="0"/>
              </a:rPr>
              <a:t>¿Qué pensáis de la historia?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_tradnl" dirty="0" smtClean="0">
                <a:latin typeface="Calibri" panose="020F0502020204030204" pitchFamily="34" charset="0"/>
              </a:rPr>
              <a:t>¿</a:t>
            </a:r>
            <a:r>
              <a:rPr lang="es-ES_tradnl" dirty="0">
                <a:latin typeface="Calibri" panose="020F0502020204030204" pitchFamily="34" charset="0"/>
              </a:rPr>
              <a:t>Cómo afrontaríais este viaje</a:t>
            </a:r>
            <a:r>
              <a:rPr lang="es-ES_tradnl" dirty="0" smtClean="0">
                <a:latin typeface="Calibri" panose="020F0502020204030204" pitchFamily="34" charset="0"/>
              </a:rPr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_tradnl" dirty="0" smtClean="0">
                <a:latin typeface="Calibri" panose="020F0502020204030204" pitchFamily="34" charset="0"/>
              </a:rPr>
              <a:t>¿Afrontaríais el error y aprovecharíais el viaje?</a:t>
            </a:r>
            <a:endParaRPr lang="es-ES_tradnl" dirty="0">
              <a:latin typeface="Calibri" panose="020F0502020204030204" pitchFamily="34" charset="0"/>
            </a:endParaRPr>
          </a:p>
          <a:p>
            <a:endParaRPr lang="es-ES_tradnl" dirty="0"/>
          </a:p>
        </p:txBody>
      </p:sp>
      <p:sp>
        <p:nvSpPr>
          <p:cNvPr id="5" name="4 Rectángulo"/>
          <p:cNvSpPr/>
          <p:nvPr/>
        </p:nvSpPr>
        <p:spPr>
          <a:xfrm>
            <a:off x="395536" y="188640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¡VAMOS A PENSAR!</a:t>
            </a:r>
            <a:endParaRPr lang="es-ES_tradnl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26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El TDA-H es un </a:t>
            </a:r>
            <a:r>
              <a:rPr lang="es-ES_tradnl" dirty="0" err="1" smtClean="0">
                <a:latin typeface="Calibri" panose="020F0502020204030204" pitchFamily="34" charset="0"/>
              </a:rPr>
              <a:t>tno</a:t>
            </a:r>
            <a:r>
              <a:rPr lang="es-ES_tradnl" dirty="0" smtClean="0">
                <a:latin typeface="Calibri" panose="020F0502020204030204" pitchFamily="34" charset="0"/>
              </a:rPr>
              <a:t>. que pasa desapercibido con facilidad, este hecho hace que sea más complicado de aceptar, puesto que pueden pasar varios años hasta que se diagnostica</a:t>
            </a:r>
            <a:r>
              <a:rPr lang="es-ES_tradnl" dirty="0" smtClean="0"/>
              <a:t>.</a:t>
            </a:r>
            <a:endParaRPr lang="es-ES_tradnl" dirty="0"/>
          </a:p>
        </p:txBody>
      </p:sp>
      <p:sp>
        <p:nvSpPr>
          <p:cNvPr id="4" name="3 Rectángulo"/>
          <p:cNvSpPr/>
          <p:nvPr/>
        </p:nvSpPr>
        <p:spPr>
          <a:xfrm>
            <a:off x="395536" y="188640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¿QUÉ LE PASA A MI HIJO/A?</a:t>
            </a:r>
            <a:endParaRPr lang="es-ES_tradnl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864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ES_tradnl" dirty="0" smtClean="0">
                <a:solidFill>
                  <a:srgbClr val="00B050"/>
                </a:solidFill>
              </a:rPr>
              <a:t>TDAH= invisible</a:t>
            </a:r>
            <a:endParaRPr lang="es-ES_tradnl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_tradnl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://blog.escuelaquiromasajebarcelona.com/wp-content/uploads/2015/07/TDAH-terapias-naturales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2" y="3449279"/>
            <a:ext cx="4935132" cy="340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sicologiaparaninos.com/wp-content/uploads/2014/05/tda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695"/>
            <a:ext cx="38100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53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El término </a:t>
            </a:r>
            <a:r>
              <a:rPr lang="es-ES_tradnl" dirty="0" err="1" smtClean="0">
                <a:latin typeface="Calibri" panose="020F0502020204030204" pitchFamily="34" charset="0"/>
              </a:rPr>
              <a:t>tno</a:t>
            </a:r>
            <a:r>
              <a:rPr lang="es-ES_tradnl" dirty="0" smtClean="0">
                <a:latin typeface="Calibri" panose="020F0502020204030204" pitchFamily="34" charset="0"/>
              </a:rPr>
              <a:t>. </a:t>
            </a:r>
            <a:r>
              <a:rPr lang="es-ES_tradnl" dirty="0">
                <a:latin typeface="Calibri" panose="020F0502020204030204" pitchFamily="34" charset="0"/>
              </a:rPr>
              <a:t>s</a:t>
            </a:r>
            <a:r>
              <a:rPr lang="es-ES_tradnl" dirty="0" smtClean="0">
                <a:latin typeface="Calibri" panose="020F0502020204030204" pitchFamily="34" charset="0"/>
              </a:rPr>
              <a:t>ignifica que existen una serie de síntomas característicos que permanecen durante toda la vida.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4" name="3 Estrella de 7 puntas"/>
          <p:cNvSpPr/>
          <p:nvPr/>
        </p:nvSpPr>
        <p:spPr>
          <a:xfrm>
            <a:off x="2987824" y="3212976"/>
            <a:ext cx="5976664" cy="2952328"/>
          </a:xfrm>
          <a:prstGeom prst="star7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ESTO NO QUIERE DECIR QUE SIEMPRE VAYAN A REACCIONAR IGUAL</a:t>
            </a:r>
            <a:endParaRPr lang="es-ES_tradnl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4" y="260617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¿QUÉ SIGNIFICA “TRASTORNO”?</a:t>
            </a:r>
            <a:endParaRPr lang="es-ES_tradnl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03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2035" y="1484784"/>
            <a:ext cx="7931224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_tradnl" altLang="es-ES_tradnl" sz="2800" b="1" dirty="0">
                <a:latin typeface="Calibri" panose="020F0502020204030204" pitchFamily="34" charset="0"/>
              </a:rPr>
              <a:t>DESCONCIERTO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_tradnl" altLang="es-ES_tradnl" sz="2800" b="1" dirty="0">
                <a:latin typeface="Calibri" panose="020F0502020204030204" pitchFamily="34" charset="0"/>
              </a:rPr>
              <a:t>NEGACIÓN </a:t>
            </a:r>
            <a:r>
              <a:rPr lang="es-ES_tradnl" altLang="es-ES_tradnl" sz="2800" dirty="0">
                <a:latin typeface="Calibri" panose="020F0502020204030204" pitchFamily="34" charset="0"/>
              </a:rPr>
              <a:t>( esto no nos puede pasar a nosotros)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_tradnl" altLang="es-ES_tradnl" sz="2800" b="1" dirty="0">
                <a:latin typeface="Calibri" panose="020F0502020204030204" pitchFamily="34" charset="0"/>
              </a:rPr>
              <a:t>ENFADO </a:t>
            </a:r>
            <a:endParaRPr lang="es-ES_tradnl" altLang="es-ES_tradnl" sz="2800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_tradnl" altLang="es-ES_tradnl" sz="2800" b="1" dirty="0" smtClean="0">
                <a:latin typeface="Calibri" panose="020F0502020204030204" pitchFamily="34" charset="0"/>
              </a:rPr>
              <a:t>CULPA </a:t>
            </a:r>
            <a:r>
              <a:rPr lang="es-ES_tradnl" altLang="es-ES_tradnl" sz="2800" dirty="0">
                <a:latin typeface="Calibri" panose="020F0502020204030204" pitchFamily="34" charset="0"/>
              </a:rPr>
              <a:t>(¿Quién tiene la culpa?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_tradnl" altLang="es-ES_tradnl" sz="2800" b="1" dirty="0">
                <a:latin typeface="Calibri" panose="020F0502020204030204" pitchFamily="34" charset="0"/>
              </a:rPr>
              <a:t>MIEDO </a:t>
            </a:r>
            <a:r>
              <a:rPr lang="es-ES_tradnl" altLang="es-ES_tradnl" sz="2800" dirty="0">
                <a:latin typeface="Calibri" panose="020F0502020204030204" pitchFamily="34" charset="0"/>
              </a:rPr>
              <a:t>( al rechazo social, su futuro…)</a:t>
            </a:r>
            <a:endParaRPr lang="es-ES" altLang="es-ES_tradnl" sz="2800" dirty="0">
              <a:latin typeface="Calibri" panose="020F0502020204030204" pitchFamily="34" charset="0"/>
            </a:endParaRPr>
          </a:p>
          <a:p>
            <a:pPr lvl="4">
              <a:buFont typeface="Wingdings" panose="05000000000000000000" pitchFamily="2" charset="2"/>
              <a:buChar char="Ø"/>
            </a:pPr>
            <a:r>
              <a:rPr lang="es-ES_tradnl" sz="2800" b="1" dirty="0">
                <a:latin typeface="Calibri" panose="020F0502020204030204" pitchFamily="34" charset="0"/>
                <a:ea typeface="+mn-ea"/>
              </a:rPr>
              <a:t>RECHAZO 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s-ES_tradnl" sz="2800" b="1" dirty="0">
                <a:latin typeface="Calibri" panose="020F0502020204030204" pitchFamily="34" charset="0"/>
                <a:ea typeface="+mn-ea"/>
              </a:rPr>
              <a:t>DESILUSIÓN 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s-ES_tradnl" sz="2800" b="1" dirty="0">
                <a:latin typeface="Calibri" panose="020F0502020204030204" pitchFamily="34" charset="0"/>
                <a:ea typeface="+mn-ea"/>
              </a:rPr>
              <a:t>ALIVIO al enterarse del diagnóstico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1183" y="155429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FASES PARA AFRONTAR EL DIAGNÓSTICO</a:t>
            </a:r>
            <a:endParaRPr lang="es-ES_tradnl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77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El hecho de negar una situación no hace que dicha situación desaparezca.  Sigue ahí, y nosotros también aunque no la afrontamos. No podemos evadirnos y dejar que el tiempo pase.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1183" y="155429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¿QUÉ PASA SI NOS ESTANCAMOS EN LA “NEGACIÓN”? </a:t>
            </a:r>
            <a:endParaRPr lang="es-ES_tradnl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438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sz="3600" b="1" dirty="0" smtClean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ES_tradnl" sz="3600" b="1" dirty="0" smtClean="0">
                <a:latin typeface="Calibri" panose="020F0502020204030204" pitchFamily="34" charset="0"/>
              </a:rPr>
              <a:t>¿Qué sucede con nuestro hijo/a si nosotros negamos sus dificultades?</a:t>
            </a:r>
          </a:p>
          <a:p>
            <a:pPr marL="0" indent="0" algn="ctr">
              <a:buNone/>
            </a:pPr>
            <a:r>
              <a:rPr lang="es-ES_tradnl" sz="3600" b="1" dirty="0" smtClean="0">
                <a:latin typeface="Calibri" panose="020F0502020204030204" pitchFamily="34" charset="0"/>
              </a:rPr>
              <a:t>¿Los problemas desaparecen?</a:t>
            </a:r>
          </a:p>
          <a:p>
            <a:pPr marL="0" indent="0" algn="ctr">
              <a:buNone/>
            </a:pPr>
            <a:r>
              <a:rPr lang="es-ES_tradnl" sz="3600" b="1" dirty="0" smtClean="0">
                <a:latin typeface="Calibri" panose="020F0502020204030204" pitchFamily="34" charset="0"/>
              </a:rPr>
              <a:t>¿Nuestro hijo/a mejora?</a:t>
            </a:r>
            <a:endParaRPr lang="es-ES_tradnl" sz="3600" b="1" dirty="0">
              <a:latin typeface="Calibri" panose="020F0502020204030204" pitchFamily="34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ACTIVIDAD</a:t>
            </a:r>
            <a:endParaRPr lang="es-ES_tradnl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31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1183" y="155429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¿QUÉ CONSEGUIMOS NEGANDO LA SITUACIÓN?</a:t>
            </a:r>
            <a:endParaRPr lang="es-ES_tradnl" sz="3200" dirty="0">
              <a:solidFill>
                <a:srgbClr val="00B0F0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90" y="1542605"/>
            <a:ext cx="6984776" cy="530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09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>
                <a:latin typeface="Calibri" panose="020F0502020204030204" pitchFamily="34" charset="0"/>
              </a:rPr>
              <a:t>T</a:t>
            </a:r>
            <a:r>
              <a:rPr lang="es-ES_tradnl" dirty="0" smtClean="0">
                <a:latin typeface="Calibri" panose="020F0502020204030204" pitchFamily="34" charset="0"/>
              </a:rPr>
              <a:t>ener un hijo/a con TDA-H no es tarea sencilla, pero no podemos olvidar que somos su familia, su vinculo más fuerte y su fuente de emociones más directa. Somos su ejemplo, si tiramos la toalla…. ¿Qué será de ellos?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1183" y="155429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NO ES FÁCIL…</a:t>
            </a:r>
            <a:endParaRPr lang="es-ES_tradnl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25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Cada uno de nuestros hijos/as tiene algo especial, un talento, una forma de hacernos reír en cualquier momento, una sonrisa contagiosa, un beso que nos ablanda el corazón, un corazón de oro… 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49351" y="155429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¡¡NO TODO ES MALO!!</a:t>
            </a:r>
            <a:endParaRPr lang="es-ES_tradnl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9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660518534"/>
              </p:ext>
            </p:extLst>
          </p:nvPr>
        </p:nvGraphicFramePr>
        <p:xfrm>
          <a:off x="2051720" y="83671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29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sz="3600" dirty="0" smtClean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ES_tradnl" sz="3600" dirty="0" smtClean="0">
                <a:latin typeface="Calibri" panose="020F0502020204030204" pitchFamily="34" charset="0"/>
              </a:rPr>
              <a:t>Ahora vamos a pensar qué talentos o cosas buenas tienen nuestros hijos/as.</a:t>
            </a:r>
          </a:p>
          <a:p>
            <a:pPr marL="0" indent="0" algn="ctr">
              <a:buNone/>
            </a:pPr>
            <a:endParaRPr lang="es-ES_tradnl" sz="3600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ES_tradnl" sz="3600" dirty="0" smtClean="0">
                <a:latin typeface="Calibri" panose="020F0502020204030204" pitchFamily="34" charset="0"/>
              </a:rPr>
              <a:t>		</a:t>
            </a:r>
            <a:r>
              <a:rPr lang="es-ES_tradnl" sz="3600" smtClean="0">
                <a:latin typeface="Calibri" panose="020F0502020204030204" pitchFamily="34" charset="0"/>
              </a:rPr>
              <a:t>	¿Qué </a:t>
            </a:r>
            <a:r>
              <a:rPr lang="es-ES_tradnl" sz="3600" dirty="0" smtClean="0">
                <a:latin typeface="Calibri" panose="020F0502020204030204" pitchFamily="34" charset="0"/>
              </a:rPr>
              <a:t>vais a hacer vosotros 		para potenciar esas cualidades?</a:t>
            </a:r>
            <a:endParaRPr lang="es-ES_tradnl" sz="3600" dirty="0">
              <a:latin typeface="Calibri" panose="020F0502020204030204" pitchFamily="34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 PENSAR…</a:t>
            </a:r>
            <a:endParaRPr lang="es-ES_tradnl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58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dirty="0" smtClean="0">
                <a:latin typeface="Calibri" panose="020F0502020204030204" pitchFamily="34" charset="0"/>
              </a:rPr>
              <a:t>Por todas esas cosas buenas, no podemos estancarnos, no podemos tirar la toalla, no podemos negar la realidad… </a:t>
            </a:r>
          </a:p>
          <a:p>
            <a:pPr marL="0" indent="0" algn="ctr">
              <a:buNone/>
            </a:pPr>
            <a:endParaRPr lang="es-ES_tradnl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s-ES_tradnl" b="1" dirty="0" smtClean="0">
                <a:latin typeface="Calibri" panose="020F0502020204030204" pitchFamily="34" charset="0"/>
              </a:rPr>
              <a:t>TENEMOS QUE SEGUIR ADELANTE Y EL PRIMER PASO ES RECONOCER EL TDA-H QUE TIENE NUESTRO HIJO/A.</a:t>
            </a:r>
            <a:endParaRPr lang="es-ES_tradnl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477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9351" y="155429"/>
            <a:ext cx="8352928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CONCLUSIONES</a:t>
            </a:r>
            <a:endParaRPr lang="es-ES_tradnl" sz="3200" dirty="0">
              <a:solidFill>
                <a:srgbClr val="00B0F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563888" y="1412776"/>
            <a:ext cx="185439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7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?</a:t>
            </a:r>
            <a:endParaRPr lang="es-ES_tradnl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907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.slidesharecdn.com/prevencionsindromeburnout-130722121826-phpapp02/95/20130626-prevencion-del-sindrome-de-burnout-ppt-22-638.jpg?cb=13744955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476672"/>
            <a:ext cx="8316416" cy="624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150542"/>
      </p:ext>
    </p:extLst>
  </p:cSld>
  <p:clrMapOvr>
    <a:masterClrMapping/>
  </p:clrMapOvr>
</p:sld>
</file>

<file path=ppt/theme/theme1.xml><?xml version="1.0" encoding="utf-8"?>
<a:theme xmlns:a="http://schemas.openxmlformats.org/drawingml/2006/main" name="niño estudian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niño estudiando</Template>
  <TotalTime>157</TotalTime>
  <Words>595</Words>
  <Application>Microsoft Office PowerPoint</Application>
  <PresentationFormat>Presentación en pantalla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niño estudiando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</vt:lpstr>
      <vt:lpstr>Presentación de PowerPoint</vt:lpstr>
      <vt:lpstr>Presentación de PowerPoint</vt:lpstr>
      <vt:lpstr>Presentación de PowerPoint</vt:lpstr>
      <vt:lpstr>Presentación de PowerPoint</vt:lpstr>
      <vt:lpstr>A PENSAR…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RECONOCIMIENTO Y ACEPTACIÓN DE LA EXISTENCIA DE UN TRASTORNO</dc:title>
  <dc:creator>tamy</dc:creator>
  <cp:lastModifiedBy>tamy</cp:lastModifiedBy>
  <cp:revision>14</cp:revision>
  <dcterms:created xsi:type="dcterms:W3CDTF">2015-10-06T16:46:37Z</dcterms:created>
  <dcterms:modified xsi:type="dcterms:W3CDTF">2015-11-03T12:26:17Z</dcterms:modified>
</cp:coreProperties>
</file>